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65" r:id="rId2"/>
    <p:sldId id="267" r:id="rId3"/>
    <p:sldId id="266" r:id="rId4"/>
    <p:sldId id="271" r:id="rId5"/>
    <p:sldId id="27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B7021-64E4-4242-AF68-2B4A29AA4F39}" v="292" dt="2021-05-18T13:02:01.561"/>
    <p1510:client id="{182B852C-3B7C-FD5A-5E0E-11AC9835791F}" v="5" dt="2021-05-20T11:24:04.961"/>
    <p1510:client id="{671FA865-516E-E4A7-35E2-AD6C3852DAAA}" v="228" dt="2021-05-19T19:19:08.969"/>
    <p1510:client id="{EFC4D98E-BDA1-DFE5-3DDA-AE25CA941C70}" v="215" dt="2021-06-09T09:49:16.7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39541" autoAdjust="0"/>
  </p:normalViewPr>
  <p:slideViewPr>
    <p:cSldViewPr snapToGrid="0">
      <p:cViewPr varScale="1">
        <p:scale>
          <a:sx n="64" d="100"/>
          <a:sy n="64" d="100"/>
        </p:scale>
        <p:origin x="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Limbrick" userId="S::victoria_limbrick@rnli.org.uk::1393500f-61ff-47fc-9e3f-b8375c45584c" providerId="AD" clId="Web-{EFC4D98E-BDA1-DFE5-3DDA-AE25CA941C70}"/>
    <pc:docChg chg="delSld modSld sldOrd">
      <pc:chgData name="Victoria Limbrick" userId="S::victoria_limbrick@rnli.org.uk::1393500f-61ff-47fc-9e3f-b8375c45584c" providerId="AD" clId="Web-{EFC4D98E-BDA1-DFE5-3DDA-AE25CA941C70}" dt="2021-06-09T09:49:16.709" v="126"/>
      <pc:docMkLst>
        <pc:docMk/>
      </pc:docMkLst>
      <pc:sldChg chg="modSp">
        <pc:chgData name="Victoria Limbrick" userId="S::victoria_limbrick@rnli.org.uk::1393500f-61ff-47fc-9e3f-b8375c45584c" providerId="AD" clId="Web-{EFC4D98E-BDA1-DFE5-3DDA-AE25CA941C70}" dt="2021-06-09T09:45:34.993" v="83" actId="20577"/>
        <pc:sldMkLst>
          <pc:docMk/>
          <pc:sldMk cId="2859289237" sldId="265"/>
        </pc:sldMkLst>
        <pc:spChg chg="mod">
          <ac:chgData name="Victoria Limbrick" userId="S::victoria_limbrick@rnli.org.uk::1393500f-61ff-47fc-9e3f-b8375c45584c" providerId="AD" clId="Web-{EFC4D98E-BDA1-DFE5-3DDA-AE25CA941C70}" dt="2021-06-09T09:39:07.032" v="78" actId="20577"/>
          <ac:spMkLst>
            <pc:docMk/>
            <pc:sldMk cId="2859289237" sldId="265"/>
            <ac:spMk id="7" creationId="{6AD8FF97-A031-4697-88DF-560CF7E426E9}"/>
          </ac:spMkLst>
        </pc:spChg>
        <pc:spChg chg="mod">
          <ac:chgData name="Victoria Limbrick" userId="S::victoria_limbrick@rnli.org.uk::1393500f-61ff-47fc-9e3f-b8375c45584c" providerId="AD" clId="Web-{EFC4D98E-BDA1-DFE5-3DDA-AE25CA941C70}" dt="2021-06-09T09:45:34.993" v="83" actId="20577"/>
          <ac:spMkLst>
            <pc:docMk/>
            <pc:sldMk cId="2859289237" sldId="265"/>
            <ac:spMk id="16" creationId="{0F94ADD0-F836-46E6-9EAC-661B1AF4C2B0}"/>
          </ac:spMkLst>
        </pc:spChg>
      </pc:sldChg>
      <pc:sldChg chg="modSp">
        <pc:chgData name="Victoria Limbrick" userId="S::victoria_limbrick@rnli.org.uk::1393500f-61ff-47fc-9e3f-b8375c45584c" providerId="AD" clId="Web-{EFC4D98E-BDA1-DFE5-3DDA-AE25CA941C70}" dt="2021-06-09T09:48:42.285" v="122" actId="20577"/>
        <pc:sldMkLst>
          <pc:docMk/>
          <pc:sldMk cId="2269742716" sldId="266"/>
        </pc:sldMkLst>
        <pc:spChg chg="mod">
          <ac:chgData name="Victoria Limbrick" userId="S::victoria_limbrick@rnli.org.uk::1393500f-61ff-47fc-9e3f-b8375c45584c" providerId="AD" clId="Web-{EFC4D98E-BDA1-DFE5-3DDA-AE25CA941C70}" dt="2021-06-09T09:47:44.094" v="112" actId="1076"/>
          <ac:spMkLst>
            <pc:docMk/>
            <pc:sldMk cId="2269742716" sldId="266"/>
            <ac:spMk id="8" creationId="{40FFD6B5-0E72-4E43-BE0F-5502D2B930BE}"/>
          </ac:spMkLst>
        </pc:spChg>
        <pc:spChg chg="mod">
          <ac:chgData name="Victoria Limbrick" userId="S::victoria_limbrick@rnli.org.uk::1393500f-61ff-47fc-9e3f-b8375c45584c" providerId="AD" clId="Web-{EFC4D98E-BDA1-DFE5-3DDA-AE25CA941C70}" dt="2021-06-09T09:48:01.798" v="114" actId="20577"/>
          <ac:spMkLst>
            <pc:docMk/>
            <pc:sldMk cId="2269742716" sldId="266"/>
            <ac:spMk id="10" creationId="{CD6726E2-F848-4240-8ED9-30F9E3203FBA}"/>
          </ac:spMkLst>
        </pc:spChg>
        <pc:spChg chg="mod">
          <ac:chgData name="Victoria Limbrick" userId="S::victoria_limbrick@rnli.org.uk::1393500f-61ff-47fc-9e3f-b8375c45584c" providerId="AD" clId="Web-{EFC4D98E-BDA1-DFE5-3DDA-AE25CA941C70}" dt="2021-06-09T09:48:42.285" v="122" actId="20577"/>
          <ac:spMkLst>
            <pc:docMk/>
            <pc:sldMk cId="2269742716" sldId="266"/>
            <ac:spMk id="15" creationId="{A762F56B-A246-4DA6-BE5C-A5FC6EFC5A94}"/>
          </ac:spMkLst>
        </pc:spChg>
        <pc:picChg chg="mod">
          <ac:chgData name="Victoria Limbrick" userId="S::victoria_limbrick@rnli.org.uk::1393500f-61ff-47fc-9e3f-b8375c45584c" providerId="AD" clId="Web-{EFC4D98E-BDA1-DFE5-3DDA-AE25CA941C70}" dt="2021-06-09T09:48:23.550" v="118" actId="1076"/>
          <ac:picMkLst>
            <pc:docMk/>
            <pc:sldMk cId="2269742716" sldId="266"/>
            <ac:picMk id="5" creationId="{3A51040B-D976-4198-817E-55A118B87F1B}"/>
          </ac:picMkLst>
        </pc:picChg>
        <pc:picChg chg="mod">
          <ac:chgData name="Victoria Limbrick" userId="S::victoria_limbrick@rnli.org.uk::1393500f-61ff-47fc-9e3f-b8375c45584c" providerId="AD" clId="Web-{EFC4D98E-BDA1-DFE5-3DDA-AE25CA941C70}" dt="2021-06-09T09:48:32.847" v="119" actId="1076"/>
          <ac:picMkLst>
            <pc:docMk/>
            <pc:sldMk cId="2269742716" sldId="266"/>
            <ac:picMk id="3076" creationId="{483BCB2B-BF6B-4535-8632-2C68BF4042FD}"/>
          </ac:picMkLst>
        </pc:picChg>
      </pc:sldChg>
      <pc:sldChg chg="modSp ord">
        <pc:chgData name="Victoria Limbrick" userId="S::victoria_limbrick@rnli.org.uk::1393500f-61ff-47fc-9e3f-b8375c45584c" providerId="AD" clId="Web-{EFC4D98E-BDA1-DFE5-3DDA-AE25CA941C70}" dt="2021-06-09T09:47:25.046" v="111" actId="1076"/>
        <pc:sldMkLst>
          <pc:docMk/>
          <pc:sldMk cId="382092695" sldId="267"/>
        </pc:sldMkLst>
        <pc:spChg chg="mod">
          <ac:chgData name="Victoria Limbrick" userId="S::victoria_limbrick@rnli.org.uk::1393500f-61ff-47fc-9e3f-b8375c45584c" providerId="AD" clId="Web-{EFC4D98E-BDA1-DFE5-3DDA-AE25CA941C70}" dt="2021-06-09T09:45:46.244" v="84" actId="1076"/>
          <ac:spMkLst>
            <pc:docMk/>
            <pc:sldMk cId="382092695" sldId="267"/>
            <ac:spMk id="7" creationId="{C166D1C8-7A76-4C1E-AFE9-2DF6101C31A1}"/>
          </ac:spMkLst>
        </pc:spChg>
        <pc:spChg chg="mod">
          <ac:chgData name="Victoria Limbrick" userId="S::victoria_limbrick@rnli.org.uk::1393500f-61ff-47fc-9e3f-b8375c45584c" providerId="AD" clId="Web-{EFC4D98E-BDA1-DFE5-3DDA-AE25CA941C70}" dt="2021-06-09T09:47:25.046" v="111" actId="1076"/>
          <ac:spMkLst>
            <pc:docMk/>
            <pc:sldMk cId="382092695" sldId="267"/>
            <ac:spMk id="12" creationId="{32A17EF3-AC91-40EB-8C05-99F03CC297EA}"/>
          </ac:spMkLst>
        </pc:spChg>
        <pc:spChg chg="mod">
          <ac:chgData name="Victoria Limbrick" userId="S::victoria_limbrick@rnli.org.uk::1393500f-61ff-47fc-9e3f-b8375c45584c" providerId="AD" clId="Web-{EFC4D98E-BDA1-DFE5-3DDA-AE25CA941C70}" dt="2021-06-09T09:47:07.764" v="109"/>
          <ac:spMkLst>
            <pc:docMk/>
            <pc:sldMk cId="382092695" sldId="267"/>
            <ac:spMk id="22" creationId="{CFC73B3E-C98D-430B-A88A-DC7353708A55}"/>
          </ac:spMkLst>
        </pc:spChg>
      </pc:sldChg>
      <pc:sldChg chg="modSp">
        <pc:chgData name="Victoria Limbrick" userId="S::victoria_limbrick@rnli.org.uk::1393500f-61ff-47fc-9e3f-b8375c45584c" providerId="AD" clId="Web-{EFC4D98E-BDA1-DFE5-3DDA-AE25CA941C70}" dt="2021-06-09T09:49:05.771" v="125" actId="20577"/>
        <pc:sldMkLst>
          <pc:docMk/>
          <pc:sldMk cId="226821544" sldId="270"/>
        </pc:sldMkLst>
        <pc:spChg chg="mod">
          <ac:chgData name="Victoria Limbrick" userId="S::victoria_limbrick@rnli.org.uk::1393500f-61ff-47fc-9e3f-b8375c45584c" providerId="AD" clId="Web-{EFC4D98E-BDA1-DFE5-3DDA-AE25CA941C70}" dt="2021-06-09T09:49:05.771" v="125" actId="20577"/>
          <ac:spMkLst>
            <pc:docMk/>
            <pc:sldMk cId="226821544" sldId="270"/>
            <ac:spMk id="7" creationId="{E16FD410-C457-4528-81A0-EB187B9B17CC}"/>
          </ac:spMkLst>
        </pc:spChg>
      </pc:sldChg>
      <pc:sldChg chg="del">
        <pc:chgData name="Victoria Limbrick" userId="S::victoria_limbrick@rnli.org.uk::1393500f-61ff-47fc-9e3f-b8375c45584c" providerId="AD" clId="Web-{EFC4D98E-BDA1-DFE5-3DDA-AE25CA941C70}" dt="2021-06-09T09:33:08.620" v="6"/>
        <pc:sldMkLst>
          <pc:docMk/>
          <pc:sldMk cId="2351634920" sldId="272"/>
        </pc:sldMkLst>
      </pc:sldChg>
      <pc:sldChg chg="del">
        <pc:chgData name="Victoria Limbrick" userId="S::victoria_limbrick@rnli.org.uk::1393500f-61ff-47fc-9e3f-b8375c45584c" providerId="AD" clId="Web-{EFC4D98E-BDA1-DFE5-3DDA-AE25CA941C70}" dt="2021-06-09T09:33:09.776" v="7"/>
        <pc:sldMkLst>
          <pc:docMk/>
          <pc:sldMk cId="3256655036" sldId="273"/>
        </pc:sldMkLst>
      </pc:sldChg>
      <pc:sldChg chg="del">
        <pc:chgData name="Victoria Limbrick" userId="S::victoria_limbrick@rnli.org.uk::1393500f-61ff-47fc-9e3f-b8375c45584c" providerId="AD" clId="Web-{EFC4D98E-BDA1-DFE5-3DDA-AE25CA941C70}" dt="2021-06-09T09:49:16.709" v="126"/>
        <pc:sldMkLst>
          <pc:docMk/>
          <pc:sldMk cId="4163493763" sldId="2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C3F65-13C2-4C67-95E9-521F8E527BBA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9E6BD-6C30-49E7-A7AE-8692E24A3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76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E6BD-6C30-49E7-A7AE-8692E24A31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7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E6BD-6C30-49E7-A7AE-8692E24A312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46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E6BD-6C30-49E7-A7AE-8692E24A312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62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E6BD-6C30-49E7-A7AE-8692E24A312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071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9E6BD-6C30-49E7-A7AE-8692E24A31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538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5"/>
            <a:ext cx="7766936" cy="1096899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9D4ED60-661D-4B67-B532-8CD01D4B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B771382-3607-42BA-A80C-ED821CE69CC1}"/>
              </a:ext>
            </a:extLst>
          </p:cNvPr>
          <p:cNvSpPr txBox="1">
            <a:spLocks/>
          </p:cNvSpPr>
          <p:nvPr userDrawn="1"/>
        </p:nvSpPr>
        <p:spPr>
          <a:xfrm>
            <a:off x="135759" y="6357616"/>
            <a:ext cx="9144000" cy="469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bg1"/>
                </a:solidFill>
              </a:rPr>
              <a:t>rnli.org</a:t>
            </a:r>
          </a:p>
        </p:txBody>
      </p:sp>
    </p:spTree>
    <p:extLst>
      <p:ext uri="{BB962C8B-B14F-4D97-AF65-F5344CB8AC3E}">
        <p14:creationId xmlns:p14="http://schemas.microsoft.com/office/powerpoint/2010/main" val="32638402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3E407FF-90AF-49E8-AED6-0B6E1EC7E5B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9939446" y="262363"/>
            <a:ext cx="2052879" cy="99839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05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89"/>
            <a:ext cx="4184035" cy="38807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D9771056-5313-4B5D-BFA9-2E46E80409C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9890807" y="271605"/>
            <a:ext cx="2052879" cy="99839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17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7"/>
            <a:ext cx="4185623" cy="330411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7"/>
            <a:ext cx="4185617" cy="330411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CF5C290-4329-4092-9647-1D1C4A4D402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9939446" y="196621"/>
            <a:ext cx="2052879" cy="99839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48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6"/>
            <a:ext cx="4513541" cy="552643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76BF15A-114B-4DB8-800B-22CB435E510F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9978357" y="500207"/>
            <a:ext cx="2052879" cy="99839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094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1CA081-43F7-470D-A58A-35AA7FA64231}"/>
              </a:ext>
            </a:extLst>
          </p:cNvPr>
          <p:cNvSpPr/>
          <p:nvPr userDrawn="1"/>
        </p:nvSpPr>
        <p:spPr>
          <a:xfrm>
            <a:off x="0" y="6144641"/>
            <a:ext cx="12192000" cy="71336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6" name="Picture 15" descr="LifeboatsWhite.png">
            <a:extLst>
              <a:ext uri="{FF2B5EF4-FFF2-40B4-BE49-F238E27FC236}">
                <a16:creationId xmlns:a16="http://schemas.microsoft.com/office/drawing/2014/main" id="{1689C640-E12B-474F-B7DE-C42AAD75BFB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097" y="6228069"/>
            <a:ext cx="1002560" cy="62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3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emf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49B2C109-3052-41BF-BDBE-864D6F131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33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68A66D-72B9-4A26-9A59-B43B7947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23" y="826245"/>
            <a:ext cx="9196240" cy="1320800"/>
          </a:xfrm>
        </p:spPr>
        <p:txBody>
          <a:bodyPr/>
          <a:lstStyle/>
          <a:p>
            <a:r>
              <a:rPr lang="en-US" b="1" dirty="0"/>
              <a:t> </a:t>
            </a:r>
            <a:endParaRPr lang="en-GB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94ADD0-F836-46E6-9EAC-661B1AF4C2B0}"/>
              </a:ext>
            </a:extLst>
          </p:cNvPr>
          <p:cNvSpPr txBox="1"/>
          <p:nvPr/>
        </p:nvSpPr>
        <p:spPr>
          <a:xfrm>
            <a:off x="2996885" y="325349"/>
            <a:ext cx="6208075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189">
              <a:defRPr/>
            </a:pPr>
            <a:r>
              <a:rPr lang="en-GB" b="1" dirty="0">
                <a:latin typeface="Trebuchet MS" panose="020B0603020202020204"/>
              </a:rPr>
              <a:t>ESESG 10th June 2021</a:t>
            </a:r>
            <a:endParaRPr lang="en-GB" b="1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 defTabSz="457189">
              <a:defRPr/>
            </a:pPr>
            <a:endParaRPr lang="en-GB" b="1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 defTabSz="457189">
              <a:defRPr/>
            </a:pPr>
            <a:r>
              <a:rPr lang="en-GB" b="1" dirty="0">
                <a:latin typeface="Trebuchet MS" panose="020B0603020202020204"/>
              </a:rPr>
              <a:t>Zero Carbon Lifesaving at Sea</a:t>
            </a:r>
          </a:p>
          <a:p>
            <a:pPr algn="ctr" defTabSz="457189">
              <a:defRPr/>
            </a:pPr>
            <a:endParaRPr lang="en-GB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D8FF97-A031-4697-88DF-560CF7E426E9}"/>
              </a:ext>
            </a:extLst>
          </p:cNvPr>
          <p:cNvSpPr txBox="1"/>
          <p:nvPr/>
        </p:nvSpPr>
        <p:spPr>
          <a:xfrm>
            <a:off x="5983925" y="5361622"/>
            <a:ext cx="6208075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189">
              <a:defRPr/>
            </a:pPr>
            <a:endParaRPr lang="en-GB" b="1" dirty="0">
              <a:latin typeface="Trebuchet MS" panose="020B0603020202020204"/>
            </a:endParaRPr>
          </a:p>
          <a:p>
            <a:pPr algn="ctr" defTabSz="457189">
              <a:defRPr/>
            </a:pPr>
            <a:endParaRPr lang="en-GB" b="1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 defTabSz="457189">
              <a:defRPr/>
            </a:pPr>
            <a:r>
              <a:rPr lang="en-GB" b="1" dirty="0">
                <a:solidFill>
                  <a:prstClr val="black"/>
                </a:solidFill>
                <a:latin typeface="Trebuchet MS" panose="020B0603020202020204"/>
              </a:rPr>
              <a:t>Victoria Limbrick – Energy &amp; Environmental Resource Manager</a:t>
            </a:r>
          </a:p>
          <a:p>
            <a:pPr algn="ctr" defTabSz="457189">
              <a:defRPr/>
            </a:pPr>
            <a:endParaRPr lang="en-GB" b="1" dirty="0">
              <a:solidFill>
                <a:prstClr val="black"/>
              </a:solidFill>
              <a:latin typeface="Trebuchet MS" panose="020B0603020202020204"/>
            </a:endParaRPr>
          </a:p>
          <a:p>
            <a:pPr algn="ctr" defTabSz="457189">
              <a:defRPr/>
            </a:pPr>
            <a:endParaRPr lang="en-GB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A08BA7-287E-4ADF-A11F-6A1029B4E8EC}"/>
              </a:ext>
            </a:extLst>
          </p:cNvPr>
          <p:cNvSpPr txBox="1"/>
          <p:nvPr/>
        </p:nvSpPr>
        <p:spPr>
          <a:xfrm>
            <a:off x="-2171700" y="7688720"/>
            <a:ext cx="620807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189">
              <a:defRPr/>
            </a:pPr>
            <a:r>
              <a:rPr lang="en-GB" b="1" dirty="0">
                <a:solidFill>
                  <a:prstClr val="black"/>
                </a:solidFill>
                <a:latin typeface="Trebuchet MS" panose="020B0603020202020204"/>
              </a:rPr>
              <a:t>20</a:t>
            </a:r>
            <a:r>
              <a:rPr lang="en-GB" b="1" baseline="30000" dirty="0">
                <a:solidFill>
                  <a:prstClr val="black"/>
                </a:solidFill>
                <a:latin typeface="Trebuchet MS" panose="020B0603020202020204"/>
              </a:rPr>
              <a:t>th</a:t>
            </a:r>
            <a:r>
              <a:rPr lang="en-GB" b="1" dirty="0">
                <a:solidFill>
                  <a:prstClr val="black"/>
                </a:solidFill>
                <a:latin typeface="Trebuchet MS" panose="020B0603020202020204"/>
              </a:rPr>
              <a:t> May 2021</a:t>
            </a:r>
          </a:p>
          <a:p>
            <a:pPr algn="ctr" defTabSz="457189">
              <a:defRPr/>
            </a:pPr>
            <a:endParaRPr lang="en-GB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59289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68A66D-72B9-4A26-9A59-B43B7947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23" y="826245"/>
            <a:ext cx="9196240" cy="1320800"/>
          </a:xfrm>
        </p:spPr>
        <p:txBody>
          <a:bodyPr/>
          <a:lstStyle/>
          <a:p>
            <a:r>
              <a:rPr lang="en-US" b="1" dirty="0"/>
              <a:t> </a:t>
            </a:r>
            <a:endParaRPr lang="en-GB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501" y="104355"/>
            <a:ext cx="2054531" cy="993735"/>
          </a:xfrm>
          <a:prstGeom prst="rect">
            <a:avLst/>
          </a:prstGeom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670A503F-D4BD-46E5-91BA-74FB9AA26E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66D1C8-7A76-4C1E-AFE9-2DF6101C31A1}"/>
              </a:ext>
            </a:extLst>
          </p:cNvPr>
          <p:cNvSpPr txBox="1">
            <a:spLocks/>
          </p:cNvSpPr>
          <p:nvPr/>
        </p:nvSpPr>
        <p:spPr>
          <a:xfrm>
            <a:off x="216090" y="219626"/>
            <a:ext cx="12102032" cy="469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Zero Carbon 2050 Lifesaving at Sea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9E8DA17-426E-4F99-A898-D554B87D6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03" y="3865154"/>
            <a:ext cx="4919002" cy="210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C73B3E-C98D-430B-A88A-DC7353708A55}"/>
              </a:ext>
            </a:extLst>
          </p:cNvPr>
          <p:cNvSpPr txBox="1"/>
          <p:nvPr/>
        </p:nvSpPr>
        <p:spPr>
          <a:xfrm>
            <a:off x="249335" y="3196567"/>
            <a:ext cx="6023969" cy="34932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700" dirty="0"/>
              <a:t>Efficient Buildings</a:t>
            </a:r>
            <a:endParaRPr lang="en-US" sz="1700" dirty="0"/>
          </a:p>
          <a:p>
            <a:endParaRPr lang="en-GB" sz="1700" dirty="0"/>
          </a:p>
          <a:p>
            <a:r>
              <a:rPr lang="en-GB" sz="1700" dirty="0"/>
              <a:t>Decarbonisations of Heat</a:t>
            </a:r>
            <a:endParaRPr lang="en-US" sz="1700" dirty="0"/>
          </a:p>
          <a:p>
            <a:endParaRPr lang="en-GB" sz="1700" dirty="0"/>
          </a:p>
          <a:p>
            <a:r>
              <a:rPr lang="en-GB" sz="1700" dirty="0"/>
              <a:t>Renewable Technology</a:t>
            </a:r>
            <a:endParaRPr lang="en-US" sz="1700" dirty="0"/>
          </a:p>
          <a:p>
            <a:endParaRPr lang="en-GB" sz="1700" dirty="0"/>
          </a:p>
          <a:p>
            <a:r>
              <a:rPr lang="en-GB" sz="1700" dirty="0"/>
              <a:t>Zero Carbon Vehicles</a:t>
            </a:r>
          </a:p>
          <a:p>
            <a:endParaRPr lang="en-GB" sz="1700" dirty="0"/>
          </a:p>
          <a:p>
            <a:r>
              <a:rPr lang="en-GB" sz="1700" dirty="0"/>
              <a:t>Behaviour Change</a:t>
            </a:r>
          </a:p>
          <a:p>
            <a:endParaRPr lang="en-GB" sz="1700" dirty="0"/>
          </a:p>
          <a:p>
            <a:r>
              <a:rPr lang="en-GB" sz="1700" dirty="0"/>
              <a:t>Alternative Propulsion Project </a:t>
            </a:r>
            <a:endParaRPr lang="en-US" sz="1700" dirty="0"/>
          </a:p>
          <a:p>
            <a:endParaRPr lang="en-GB" sz="1700" dirty="0"/>
          </a:p>
          <a:p>
            <a:endParaRPr lang="en-GB" sz="17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16BA314-CEEA-432D-A4B7-9F81C544E9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90" y="1103336"/>
            <a:ext cx="3660158" cy="20468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A17EF3-AC91-40EB-8C05-99F03CC297EA}"/>
              </a:ext>
            </a:extLst>
          </p:cNvPr>
          <p:cNvSpPr txBox="1"/>
          <p:nvPr/>
        </p:nvSpPr>
        <p:spPr>
          <a:xfrm>
            <a:off x="6970856" y="1081162"/>
            <a:ext cx="3737968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dirty="0"/>
              <a:t>A Truly Sustainable Organisation</a:t>
            </a:r>
            <a:endParaRPr lang="en-US" dirty="0"/>
          </a:p>
          <a:p>
            <a:endParaRPr lang="en-GB" dirty="0"/>
          </a:p>
          <a:p>
            <a:r>
              <a:rPr lang="en-GB" dirty="0"/>
              <a:t>Strategy 2050</a:t>
            </a:r>
            <a:endParaRPr lang="en-US" dirty="0"/>
          </a:p>
          <a:p>
            <a:endParaRPr lang="en-GB" dirty="0"/>
          </a:p>
          <a:p>
            <a:r>
              <a:rPr lang="en-GB" dirty="0"/>
              <a:t>Carbon Plan </a:t>
            </a:r>
          </a:p>
          <a:p>
            <a:endParaRPr lang="en-GB" dirty="0"/>
          </a:p>
          <a:p>
            <a:r>
              <a:rPr lang="en-GB" dirty="0"/>
              <a:t>Technology roadmap </a:t>
            </a:r>
          </a:p>
          <a:p>
            <a:endParaRPr lang="en-GB" dirty="0"/>
          </a:p>
          <a:p>
            <a:r>
              <a:rPr lang="en-GB" dirty="0"/>
              <a:t>Climate Change Adaptation</a:t>
            </a:r>
          </a:p>
          <a:p>
            <a:endParaRPr lang="en-GB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2D3CFECF-F9ED-4F9C-811E-C6A00E4E7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925" y="1098573"/>
            <a:ext cx="2755852" cy="1533240"/>
          </a:xfrm>
          <a:prstGeom prst="rect">
            <a:avLst/>
          </a:prstGeom>
        </p:spPr>
      </p:pic>
      <p:pic>
        <p:nvPicPr>
          <p:cNvPr id="8" name="Picture 8" descr="A picture containing building, wooden, wood&#10;&#10;Description automatically generated">
            <a:extLst>
              <a:ext uri="{FF2B5EF4-FFF2-40B4-BE49-F238E27FC236}">
                <a16:creationId xmlns:a16="http://schemas.microsoft.com/office/drawing/2014/main" id="{B1EADC39-F8F3-4104-AFC4-7B676B632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878" y="2792171"/>
            <a:ext cx="2743200" cy="1546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07E74B-DC06-44DF-998E-414F49FA10F9}"/>
              </a:ext>
            </a:extLst>
          </p:cNvPr>
          <p:cNvSpPr txBox="1"/>
          <p:nvPr/>
        </p:nvSpPr>
        <p:spPr>
          <a:xfrm>
            <a:off x="4724400" y="32003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2092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68A66D-72B9-4A26-9A59-B43B7947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23" y="826245"/>
            <a:ext cx="9196240" cy="1320800"/>
          </a:xfrm>
        </p:spPr>
        <p:txBody>
          <a:bodyPr/>
          <a:lstStyle/>
          <a:p>
            <a:r>
              <a:rPr lang="en-US" b="1" dirty="0"/>
              <a:t> </a:t>
            </a:r>
            <a:endParaRPr lang="en-GB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501" y="104355"/>
            <a:ext cx="2054531" cy="99373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F3C2CF-5720-41BB-A65D-E66008649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61" y="3429000"/>
            <a:ext cx="6220070" cy="256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670A503F-D4BD-46E5-91BA-74FB9AA26E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FFD6B5-0E72-4E43-BE0F-5502D2B930BE}"/>
              </a:ext>
            </a:extLst>
          </p:cNvPr>
          <p:cNvSpPr txBox="1">
            <a:spLocks/>
          </p:cNvSpPr>
          <p:nvPr/>
        </p:nvSpPr>
        <p:spPr>
          <a:xfrm>
            <a:off x="136478" y="219626"/>
            <a:ext cx="9144000" cy="469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The Fleet – Capability &amp; Coverage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6726E2-F848-4240-8ED9-30F9E3203FBA}"/>
              </a:ext>
            </a:extLst>
          </p:cNvPr>
          <p:cNvSpPr txBox="1"/>
          <p:nvPr/>
        </p:nvSpPr>
        <p:spPr>
          <a:xfrm>
            <a:off x="168060" y="1607011"/>
            <a:ext cx="11742965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sz="1800" b="0" i="0" u="sng" strike="noStrike" baseline="0" dirty="0">
                <a:latin typeface="Bliss2-Light"/>
              </a:rPr>
              <a:t>Operational Requirements</a:t>
            </a:r>
          </a:p>
          <a:p>
            <a:endParaRPr lang="en-GB" u="sng" dirty="0">
              <a:latin typeface="Bliss2-Light"/>
            </a:endParaRPr>
          </a:p>
          <a:p>
            <a:pPr algn="l"/>
            <a:r>
              <a:rPr lang="en-GB" sz="1800" b="0" i="0" u="none" strike="noStrike" baseline="0" dirty="0">
                <a:latin typeface="Bliss2-Light"/>
              </a:rPr>
              <a:t>To launch within 10 minutes of being notified. </a:t>
            </a:r>
          </a:p>
          <a:p>
            <a:pPr algn="l"/>
            <a:r>
              <a:rPr lang="en-GB" dirty="0">
                <a:latin typeface="Bliss2-Light"/>
              </a:rPr>
              <a:t>To </a:t>
            </a:r>
            <a:r>
              <a:rPr lang="en-GB" sz="1800" b="0" i="0" u="none" strike="noStrike" baseline="0" dirty="0">
                <a:latin typeface="Bliss2-Light"/>
              </a:rPr>
              <a:t>operate up to 100 nautical miles out to sea. </a:t>
            </a:r>
          </a:p>
          <a:p>
            <a:pPr algn="l"/>
            <a:r>
              <a:rPr lang="en-GB" dirty="0">
                <a:latin typeface="Bliss2-Light"/>
              </a:rPr>
              <a:t>To reach </a:t>
            </a:r>
            <a:r>
              <a:rPr lang="en-GB" sz="1800" b="0" i="0" u="none" strike="noStrike" baseline="0" dirty="0">
                <a:latin typeface="Bliss2-Light"/>
              </a:rPr>
              <a:t>at least 90% of all casualties within 10 nautical miles of the coast, within 30 minutes of launch – in any weather.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6934C-B67A-48A3-A387-041FAABD1C6D}"/>
              </a:ext>
            </a:extLst>
          </p:cNvPr>
          <p:cNvSpPr txBox="1"/>
          <p:nvPr/>
        </p:nvSpPr>
        <p:spPr>
          <a:xfrm>
            <a:off x="168060" y="826245"/>
            <a:ext cx="11742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b="0" i="0" u="none" strike="noStrike" baseline="0" dirty="0">
                <a:latin typeface="Bliss2-Light"/>
              </a:rPr>
              <a:t>238 Lifeboat Stations around the UK and Irish Coastline</a:t>
            </a:r>
          </a:p>
          <a:p>
            <a:pPr algn="l"/>
            <a:r>
              <a:rPr lang="en-GB" sz="1800" b="0" i="0" u="none" strike="noStrike" baseline="0" dirty="0">
                <a:latin typeface="Bliss2-Light"/>
              </a:rPr>
              <a:t>240 Lifeguarded beaches</a:t>
            </a:r>
          </a:p>
          <a:p>
            <a:pPr algn="l"/>
            <a:endParaRPr lang="en-GB" dirty="0"/>
          </a:p>
        </p:txBody>
      </p:sp>
      <p:pic>
        <p:nvPicPr>
          <p:cNvPr id="3076" name="Picture 4" descr="49383">
            <a:extLst>
              <a:ext uri="{FF2B5EF4-FFF2-40B4-BE49-F238E27FC236}">
                <a16:creationId xmlns:a16="http://schemas.microsoft.com/office/drawing/2014/main" id="{483BCB2B-BF6B-4535-8632-2C68BF404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702" y="218196"/>
            <a:ext cx="2982233" cy="198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1040B-D976-4198-817E-55A118B87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90" y="1244913"/>
            <a:ext cx="3324225" cy="14334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62F56B-A246-4DA6-BE5C-A5FC6EFC5A94}"/>
              </a:ext>
            </a:extLst>
          </p:cNvPr>
          <p:cNvSpPr txBox="1"/>
          <p:nvPr/>
        </p:nvSpPr>
        <p:spPr>
          <a:xfrm>
            <a:off x="6583339" y="3325137"/>
            <a:ext cx="11742965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GB" sz="1800" b="0" i="0" u="sng" strike="noStrike" baseline="0" dirty="0">
                <a:latin typeface="Bliss2-Light"/>
              </a:rPr>
              <a:t>Marine Emergency Services Challenges</a:t>
            </a:r>
          </a:p>
          <a:p>
            <a:endParaRPr lang="en-GB" u="sng" dirty="0">
              <a:latin typeface="Bliss2-Light"/>
            </a:endParaRPr>
          </a:p>
          <a:p>
            <a:pPr algn="l"/>
            <a:r>
              <a:rPr lang="en-GB" sz="1800" b="0" i="0" u="none" strike="noStrike" baseline="0" dirty="0">
                <a:latin typeface="Bliss2-Light"/>
              </a:rPr>
              <a:t>Unpredictable duration of operation</a:t>
            </a:r>
          </a:p>
          <a:p>
            <a:pPr algn="l"/>
            <a:r>
              <a:rPr lang="en-GB" dirty="0">
                <a:latin typeface="Bliss2-Light"/>
              </a:rPr>
              <a:t>Unpredictable conditions</a:t>
            </a:r>
          </a:p>
          <a:p>
            <a:r>
              <a:rPr lang="en-GB" dirty="0">
                <a:latin typeface="Bliss2-Light"/>
              </a:rPr>
              <a:t>Towing requirement</a:t>
            </a:r>
          </a:p>
          <a:p>
            <a:r>
              <a:rPr lang="en-GB" dirty="0">
                <a:latin typeface="Bliss2-Light"/>
              </a:rPr>
              <a:t>Repeat call out</a:t>
            </a:r>
          </a:p>
        </p:txBody>
      </p:sp>
    </p:spTree>
    <p:extLst>
      <p:ext uri="{BB962C8B-B14F-4D97-AF65-F5344CB8AC3E}">
        <p14:creationId xmlns:p14="http://schemas.microsoft.com/office/powerpoint/2010/main" val="226974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68A66D-72B9-4A26-9A59-B43B7947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23" y="826245"/>
            <a:ext cx="9196240" cy="1320800"/>
          </a:xfrm>
        </p:spPr>
        <p:txBody>
          <a:bodyPr/>
          <a:lstStyle/>
          <a:p>
            <a:r>
              <a:rPr lang="en-US" b="1" dirty="0"/>
              <a:t> </a:t>
            </a:r>
            <a:endParaRPr lang="en-GB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501" y="104355"/>
            <a:ext cx="2054531" cy="993735"/>
          </a:xfrm>
          <a:prstGeom prst="rect">
            <a:avLst/>
          </a:prstGeom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670A503F-D4BD-46E5-91BA-74FB9AA26E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0FFD6B5-0E72-4E43-BE0F-5502D2B930BE}"/>
              </a:ext>
            </a:extLst>
          </p:cNvPr>
          <p:cNvSpPr txBox="1">
            <a:spLocks/>
          </p:cNvSpPr>
          <p:nvPr/>
        </p:nvSpPr>
        <p:spPr>
          <a:xfrm>
            <a:off x="-1" y="219626"/>
            <a:ext cx="11820525" cy="469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RNLI Engineering &amp; Supply – Design, Build, Repair &amp; Maintain</a:t>
            </a:r>
          </a:p>
        </p:txBody>
      </p:sp>
      <p:pic>
        <p:nvPicPr>
          <p:cNvPr id="3" name="Picture 2" descr="Mechanic working on an outboard engine at the Inshore Lifeboat Centre">
            <a:extLst>
              <a:ext uri="{FF2B5EF4-FFF2-40B4-BE49-F238E27FC236}">
                <a16:creationId xmlns:a16="http://schemas.microsoft.com/office/drawing/2014/main" id="{C5530F10-5780-46AC-9EF8-E9A11E76F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2" y="4311923"/>
            <a:ext cx="2724422" cy="153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F3FD90-5554-4DBD-A009-1223599A2D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t="18777" r="2392" b="14814"/>
          <a:stretch/>
        </p:blipFill>
        <p:spPr>
          <a:xfrm>
            <a:off x="3490221" y="873916"/>
            <a:ext cx="4964312" cy="2555083"/>
          </a:xfrm>
          <a:prstGeom prst="rect">
            <a:avLst/>
          </a:prstGeom>
        </p:spPr>
      </p:pic>
      <p:pic>
        <p:nvPicPr>
          <p:cNvPr id="11" name="Picture 10" descr="A picture containing engine, yellow&#10;&#10;Description automatically generated">
            <a:extLst>
              <a:ext uri="{FF2B5EF4-FFF2-40B4-BE49-F238E27FC236}">
                <a16:creationId xmlns:a16="http://schemas.microsoft.com/office/drawing/2014/main" id="{764029FD-8C3F-496B-8B5B-C9722DD09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589" y="3580604"/>
            <a:ext cx="1391322" cy="9258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44988E-3C53-42B3-94C1-1232159433EA}"/>
              </a:ext>
            </a:extLst>
          </p:cNvPr>
          <p:cNvSpPr txBox="1"/>
          <p:nvPr/>
        </p:nvSpPr>
        <p:spPr>
          <a:xfrm>
            <a:off x="87085" y="803967"/>
            <a:ext cx="4457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580 Staff Across 40 Professions: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Naval Architecture</a:t>
            </a:r>
          </a:p>
          <a:p>
            <a:pPr marL="285750" indent="-285750">
              <a:buFontTx/>
              <a:buChar char="-"/>
            </a:pPr>
            <a:r>
              <a:rPr lang="en-GB" dirty="0"/>
              <a:t>Engine Design &amp; Modification</a:t>
            </a:r>
          </a:p>
          <a:p>
            <a:pPr marL="285750" indent="-285750">
              <a:buFontTx/>
              <a:buChar char="-"/>
            </a:pPr>
            <a:r>
              <a:rPr lang="en-GB" dirty="0"/>
              <a:t>Launch &amp; Recovery </a:t>
            </a:r>
          </a:p>
          <a:p>
            <a:pPr marL="285750" indent="-285750">
              <a:buFontTx/>
              <a:buChar char="-"/>
            </a:pPr>
            <a:r>
              <a:rPr lang="en-GB" dirty="0"/>
              <a:t>Production</a:t>
            </a:r>
          </a:p>
          <a:p>
            <a:pPr marL="285750" indent="-285750">
              <a:buFontTx/>
              <a:buChar char="-"/>
            </a:pPr>
            <a:r>
              <a:rPr lang="en-GB" dirty="0"/>
              <a:t>Manufacture</a:t>
            </a:r>
          </a:p>
          <a:p>
            <a:pPr marL="285750" indent="-285750">
              <a:buFontTx/>
              <a:buChar char="-"/>
            </a:pPr>
            <a:r>
              <a:rPr lang="en-GB" dirty="0"/>
              <a:t>Maintenance</a:t>
            </a:r>
          </a:p>
          <a:p>
            <a:pPr marL="285750" indent="-285750">
              <a:buFontTx/>
              <a:buChar char="-"/>
            </a:pPr>
            <a:r>
              <a:rPr lang="en-GB" dirty="0"/>
              <a:t>Repair</a:t>
            </a:r>
          </a:p>
          <a:p>
            <a:pPr marL="285750" indent="-285750">
              <a:buFontTx/>
              <a:buChar char="-"/>
            </a:pPr>
            <a:r>
              <a:rPr lang="en-GB" dirty="0"/>
              <a:t>Survey</a:t>
            </a:r>
          </a:p>
          <a:p>
            <a:pPr marL="285750" indent="-285750">
              <a:buFontTx/>
              <a:buChar char="-"/>
            </a:pPr>
            <a:r>
              <a:rPr lang="en-GB" dirty="0"/>
              <a:t>Electronics</a:t>
            </a:r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924357-E919-49A2-BB34-624B179F5345}"/>
              </a:ext>
            </a:extLst>
          </p:cNvPr>
          <p:cNvSpPr txBox="1"/>
          <p:nvPr/>
        </p:nvSpPr>
        <p:spPr>
          <a:xfrm>
            <a:off x="8514463" y="774369"/>
            <a:ext cx="4457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 Manufacturing Facilities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All Weather Lifeboats</a:t>
            </a:r>
          </a:p>
          <a:p>
            <a:pPr marL="285750" indent="-285750">
              <a:buFontTx/>
              <a:buChar char="-"/>
            </a:pPr>
            <a:r>
              <a:rPr lang="en-GB" dirty="0"/>
              <a:t>Inshore Lifeboats</a:t>
            </a:r>
          </a:p>
          <a:p>
            <a:pPr marL="285750" indent="-285750">
              <a:buFontTx/>
              <a:buChar char="-"/>
            </a:pPr>
            <a:r>
              <a:rPr lang="en-GB" dirty="0"/>
              <a:t>Launch &amp; Recovery</a:t>
            </a:r>
          </a:p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AACC6F-89FF-4BA9-A5C3-2BA12CEAA1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940" y="2234360"/>
            <a:ext cx="3174406" cy="2103529"/>
          </a:xfrm>
          <a:prstGeom prst="rect">
            <a:avLst/>
          </a:prstGeom>
        </p:spPr>
      </p:pic>
      <p:pic>
        <p:nvPicPr>
          <p:cNvPr id="1030" name="Picture 6" descr="Dungeness mechanic trevor bunney inspecting the shannon class lifeboat">
            <a:extLst>
              <a:ext uri="{FF2B5EF4-FFF2-40B4-BE49-F238E27FC236}">
                <a16:creationId xmlns:a16="http://schemas.microsoft.com/office/drawing/2014/main" id="{8FB2019E-FD2F-4D10-BF45-979C0D66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589" y="4654852"/>
            <a:ext cx="2216458" cy="124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stalling electrics on a D class Atlantic lifeboat at the Inshore Lifeboat Centre">
            <a:extLst>
              <a:ext uri="{FF2B5EF4-FFF2-40B4-BE49-F238E27FC236}">
                <a16:creationId xmlns:a16="http://schemas.microsoft.com/office/drawing/2014/main" id="{C5ED458F-835C-4AE3-ACD1-EFB93D281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943" y="4429874"/>
            <a:ext cx="2616032" cy="147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C138F53-D5FF-4B16-A84B-3917F1D5A882}"/>
              </a:ext>
            </a:extLst>
          </p:cNvPr>
          <p:cNvSpPr txBox="1"/>
          <p:nvPr/>
        </p:nvSpPr>
        <p:spPr>
          <a:xfrm>
            <a:off x="3560061" y="3443613"/>
            <a:ext cx="445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2,500 Assets</a:t>
            </a:r>
          </a:p>
          <a:p>
            <a:r>
              <a:rPr lang="en-GB" dirty="0"/>
              <a:t>23,000 Items of Equipment</a:t>
            </a:r>
          </a:p>
          <a:p>
            <a:r>
              <a:rPr lang="en-GB" dirty="0"/>
              <a:t>£100M portfolio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64E467A-80CD-411A-82E2-A478B71CC3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5882" y="4321846"/>
            <a:ext cx="2724422" cy="1548756"/>
          </a:xfrm>
          <a:prstGeom prst="rect">
            <a:avLst/>
          </a:prstGeom>
        </p:spPr>
      </p:pic>
      <p:sp>
        <p:nvSpPr>
          <p:cNvPr id="30" name="object 15">
            <a:extLst>
              <a:ext uri="{FF2B5EF4-FFF2-40B4-BE49-F238E27FC236}">
                <a16:creationId xmlns:a16="http://schemas.microsoft.com/office/drawing/2014/main" id="{C4B410F3-4BF0-4A3B-9C80-27EDD13B2BB3}"/>
              </a:ext>
            </a:extLst>
          </p:cNvPr>
          <p:cNvSpPr/>
          <p:nvPr/>
        </p:nvSpPr>
        <p:spPr>
          <a:xfrm>
            <a:off x="2013955" y="3107870"/>
            <a:ext cx="1557578" cy="1153274"/>
          </a:xfrm>
          <a:prstGeom prst="rect">
            <a:avLst/>
          </a:prstGeom>
          <a:blipFill>
            <a:blip r:embed="rId11" cstate="print"/>
            <a:stretch>
              <a:fillRect l="-195009" t="1" r="-92134" b="12365"/>
            </a:stretch>
          </a:blipFill>
        </p:spPr>
        <p:txBody>
          <a:bodyPr wrap="square" lIns="0" tIns="0" rIns="0" bIns="0" rtlCol="0"/>
          <a:lstStyle/>
          <a:p>
            <a:endParaRPr sz="1286" dirty="0"/>
          </a:p>
        </p:txBody>
      </p:sp>
      <p:pic>
        <p:nvPicPr>
          <p:cNvPr id="31" name="image3.png">
            <a:extLst>
              <a:ext uri="{FF2B5EF4-FFF2-40B4-BE49-F238E27FC236}">
                <a16:creationId xmlns:a16="http://schemas.microsoft.com/office/drawing/2014/main" id="{A2CF4124-C8FA-4C20-A246-E38A9793E3A9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526718" y="3414387"/>
            <a:ext cx="1443364" cy="442326"/>
          </a:xfrm>
          <a:prstGeom prst="rect">
            <a:avLst/>
          </a:prstGeom>
        </p:spPr>
      </p:pic>
      <p:sp>
        <p:nvSpPr>
          <p:cNvPr id="32" name="object 9">
            <a:extLst>
              <a:ext uri="{FF2B5EF4-FFF2-40B4-BE49-F238E27FC236}">
                <a16:creationId xmlns:a16="http://schemas.microsoft.com/office/drawing/2014/main" id="{9F98844D-90CC-4A61-9D6C-64FB61060314}"/>
              </a:ext>
            </a:extLst>
          </p:cNvPr>
          <p:cNvSpPr/>
          <p:nvPr/>
        </p:nvSpPr>
        <p:spPr>
          <a:xfrm>
            <a:off x="5651147" y="4227614"/>
            <a:ext cx="1433600" cy="873076"/>
          </a:xfrm>
          <a:prstGeom prst="rect">
            <a:avLst/>
          </a:prstGeom>
          <a:blipFill>
            <a:blip r:embed="rId13" cstate="print"/>
            <a:stretch>
              <a:fillRect l="-280433" t="-8931" r="-184032" b="20151"/>
            </a:stretch>
          </a:blipFill>
        </p:spPr>
        <p:txBody>
          <a:bodyPr wrap="square" lIns="0" tIns="0" rIns="0" bIns="0" rtlCol="0"/>
          <a:lstStyle/>
          <a:p>
            <a:endParaRPr sz="1286"/>
          </a:p>
        </p:txBody>
      </p:sp>
    </p:spTree>
    <p:extLst>
      <p:ext uri="{BB962C8B-B14F-4D97-AF65-F5344CB8AC3E}">
        <p14:creationId xmlns:p14="http://schemas.microsoft.com/office/powerpoint/2010/main" val="685606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68A66D-72B9-4A26-9A59-B43B7947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23" y="826245"/>
            <a:ext cx="9196240" cy="1320800"/>
          </a:xfrm>
        </p:spPr>
        <p:txBody>
          <a:bodyPr/>
          <a:lstStyle/>
          <a:p>
            <a:r>
              <a:rPr lang="en-US" b="1" dirty="0"/>
              <a:t> </a:t>
            </a:r>
            <a:endParaRPr lang="en-GB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501" y="104355"/>
            <a:ext cx="2054531" cy="993735"/>
          </a:xfrm>
          <a:prstGeom prst="rect">
            <a:avLst/>
          </a:prstGeom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670A503F-D4BD-46E5-91BA-74FB9AA26E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6FD410-C457-4528-81A0-EB187B9B17CC}"/>
              </a:ext>
            </a:extLst>
          </p:cNvPr>
          <p:cNvSpPr txBox="1">
            <a:spLocks/>
          </p:cNvSpPr>
          <p:nvPr/>
        </p:nvSpPr>
        <p:spPr>
          <a:xfrm>
            <a:off x="0" y="219626"/>
            <a:ext cx="12102032" cy="3647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Thank You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821544"/>
      </p:ext>
    </p:extLst>
  </p:cSld>
  <p:clrMapOvr>
    <a:masterClrMapping/>
  </p:clrMapOvr>
</p:sld>
</file>

<file path=ppt/theme/theme1.xml><?xml version="1.0" encoding="utf-8"?>
<a:theme xmlns:a="http://schemas.openxmlformats.org/drawingml/2006/main" name="EMEX 2019 - Slides - Theme1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EX 2019 - Slides - Theme1" id="{E1B15C18-2E67-4064-90C7-5CC98FE897B0}" vid="{5133B578-65C9-4456-81D1-C5B7780C4A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339</Words>
  <Application>Microsoft Office PowerPoint</Application>
  <PresentationFormat>Widescreen</PresentationFormat>
  <Paragraphs>94</Paragraphs>
  <Slides>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EMEX 2019 - Slides - Theme1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Jana Skodlova</dc:creator>
  <cp:lastModifiedBy>Victoria Limbrick</cp:lastModifiedBy>
  <cp:revision>84</cp:revision>
  <dcterms:created xsi:type="dcterms:W3CDTF">2020-12-14T10:49:38Z</dcterms:created>
  <dcterms:modified xsi:type="dcterms:W3CDTF">2021-06-09T09:49:21Z</dcterms:modified>
</cp:coreProperties>
</file>